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57" r:id="rId3"/>
    <p:sldId id="260" r:id="rId4"/>
    <p:sldId id="269" r:id="rId5"/>
    <p:sldId id="261" r:id="rId6"/>
    <p:sldId id="270" r:id="rId7"/>
    <p:sldId id="262" r:id="rId8"/>
    <p:sldId id="263" r:id="rId9"/>
    <p:sldId id="265" r:id="rId10"/>
    <p:sldId id="267" r:id="rId11"/>
    <p:sldId id="268" r:id="rId1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69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9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91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34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82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69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4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33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30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36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631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102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411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866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852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377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74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96531F-3889-4E06-BA5B-89859AC33452}" type="datetimeFigureOut">
              <a:rPr lang="en-GB" smtClean="0"/>
              <a:t>14/07/2023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CBDFAD9-8334-4188-B0E4-ADF6A0272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62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uniform-direct.com/acatalog/Caistor-C-of-E-Methodist-Primary-School.html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9415" y="2340878"/>
            <a:ext cx="9144000" cy="1815909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>
                <a:latin typeface="Arial Black" panose="020B0A04020102020204" pitchFamily="34" charset="0"/>
              </a:rPr>
              <a:t>New Intake Meeting </a:t>
            </a:r>
            <a:br>
              <a:rPr lang="en-GB" dirty="0">
                <a:latin typeface="Arial Black" panose="020B0A04020102020204" pitchFamily="34" charset="0"/>
              </a:rPr>
            </a:br>
            <a:r>
              <a:rPr lang="en-GB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2081" y="3681314"/>
            <a:ext cx="6987645" cy="1388534"/>
          </a:xfrm>
        </p:spPr>
        <p:txBody>
          <a:bodyPr>
            <a:noAutofit/>
          </a:bodyPr>
          <a:lstStyle/>
          <a:p>
            <a:r>
              <a:rPr lang="en-GB" sz="4400" dirty="0"/>
              <a:t>Information for parents/carers of children starting </a:t>
            </a:r>
            <a:r>
              <a:rPr lang="en-GB" sz="4400" dirty="0" smtClean="0"/>
              <a:t>Reception.</a:t>
            </a:r>
            <a:endParaRPr lang="en-GB" sz="4400" dirty="0"/>
          </a:p>
          <a:p>
            <a:endParaRPr lang="en-GB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88" y="769345"/>
            <a:ext cx="1057423" cy="13527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6813" y="1122548"/>
            <a:ext cx="84266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002060"/>
                </a:solidFill>
                <a:effectLst/>
              </a:rPr>
              <a:t>Caistor</a:t>
            </a:r>
            <a:r>
              <a:rPr lang="en-GB" sz="3600" dirty="0">
                <a:solidFill>
                  <a:srgbClr val="002060"/>
                </a:solidFill>
                <a:effectLst/>
              </a:rPr>
              <a:t> C of E and Methodist Primary School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7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5"/>
    </mc:Choice>
    <mc:Fallback xmlns="">
      <p:transition spd="slow" advTm="497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895" y="2097025"/>
            <a:ext cx="10061447" cy="4425696"/>
          </a:xfrm>
        </p:spPr>
        <p:txBody>
          <a:bodyPr>
            <a:normAutofit/>
          </a:bodyPr>
          <a:lstStyle/>
          <a:p>
            <a:r>
              <a:rPr lang="en-GB" sz="2700" dirty="0"/>
              <a:t/>
            </a:r>
            <a:br>
              <a:rPr lang="en-GB" sz="2700" dirty="0"/>
            </a:br>
            <a:r>
              <a:rPr lang="en-GB" sz="2700" dirty="0"/>
              <a:t/>
            </a:r>
            <a:br>
              <a:rPr lang="en-GB" sz="2700" dirty="0"/>
            </a:br>
            <a:r>
              <a:rPr lang="en-GB" sz="2700" dirty="0"/>
              <a:t/>
            </a:r>
            <a:br>
              <a:rPr lang="en-GB" sz="2700" dirty="0"/>
            </a:br>
            <a:endParaRPr lang="en-GB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6" r="13962"/>
          <a:stretch/>
        </p:blipFill>
        <p:spPr>
          <a:xfrm>
            <a:off x="1254036" y="620190"/>
            <a:ext cx="10258908" cy="252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2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46"/>
    </mc:Choice>
    <mc:Fallback xmlns="">
      <p:transition spd="slow" advTm="164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387095"/>
            <a:ext cx="5426158" cy="661417"/>
          </a:xfrm>
        </p:spPr>
        <p:txBody>
          <a:bodyPr>
            <a:normAutofit/>
          </a:bodyPr>
          <a:lstStyle/>
          <a:p>
            <a:r>
              <a:rPr lang="en-GB" u="sng" dirty="0"/>
              <a:t>Reception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6" r="23086"/>
          <a:stretch>
            <a:fillRect/>
          </a:stretch>
        </p:blipFill>
        <p:spPr>
          <a:xfrm>
            <a:off x="7083552" y="670560"/>
            <a:ext cx="4572000" cy="5839968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482724" y="1170432"/>
            <a:ext cx="5426158" cy="4803648"/>
          </a:xfrm>
        </p:spPr>
        <p:txBody>
          <a:bodyPr>
            <a:normAutofit/>
          </a:bodyPr>
          <a:lstStyle/>
          <a:p>
            <a:r>
              <a:rPr lang="en-GB" dirty="0"/>
              <a:t>Children starting </a:t>
            </a:r>
            <a:r>
              <a:rPr lang="en-GB" dirty="0" smtClean="0"/>
              <a:t>Reception </a:t>
            </a:r>
            <a:r>
              <a:rPr lang="en-GB" dirty="0"/>
              <a:t>will be </a:t>
            </a:r>
            <a:r>
              <a:rPr lang="en-GB" dirty="0" smtClean="0"/>
              <a:t>based in </a:t>
            </a:r>
            <a:r>
              <a:rPr lang="en-GB" dirty="0"/>
              <a:t>Willow </a:t>
            </a:r>
            <a:r>
              <a:rPr lang="en-GB" dirty="0" smtClean="0"/>
              <a:t>class and are known as ‘Red Group’.</a:t>
            </a:r>
          </a:p>
          <a:p>
            <a:r>
              <a:rPr lang="en-GB" dirty="0" smtClean="0"/>
              <a:t>All </a:t>
            </a:r>
            <a:r>
              <a:rPr lang="en-GB" dirty="0"/>
              <a:t>Reception children will have </a:t>
            </a:r>
            <a:r>
              <a:rPr lang="en-GB" dirty="0" smtClean="0"/>
              <a:t>access </a:t>
            </a:r>
            <a:r>
              <a:rPr lang="en-GB" dirty="0"/>
              <a:t>to continuous provision and the outdoor area in Willow classroom. </a:t>
            </a:r>
          </a:p>
          <a:p>
            <a:r>
              <a:rPr lang="en-GB" dirty="0"/>
              <a:t>Reception children will be taught phonics, maths and literacy through adult led teaching activities </a:t>
            </a:r>
            <a:r>
              <a:rPr lang="en-GB" dirty="0" smtClean="0"/>
              <a:t>across </a:t>
            </a:r>
            <a:r>
              <a:rPr lang="en-GB" dirty="0"/>
              <a:t>two classrooms and will then learn alongside preschool children </a:t>
            </a:r>
            <a:r>
              <a:rPr lang="en-GB" dirty="0" smtClean="0"/>
              <a:t>(</a:t>
            </a:r>
            <a:r>
              <a:rPr lang="en-GB" dirty="0" smtClean="0"/>
              <a:t>known as ‘Blue Group’) </a:t>
            </a:r>
            <a:r>
              <a:rPr lang="en-GB" dirty="0" smtClean="0"/>
              <a:t>during </a:t>
            </a:r>
            <a:r>
              <a:rPr lang="en-GB" dirty="0"/>
              <a:t>child initiated learning time/continuous provision.</a:t>
            </a:r>
          </a:p>
          <a:p>
            <a:r>
              <a:rPr lang="en-GB" dirty="0"/>
              <a:t>As the children move through the year and begin to prepare for their time in year 1, they will spend more time working with teaching staff for focussed learning activities. </a:t>
            </a:r>
          </a:p>
        </p:txBody>
      </p:sp>
    </p:spTree>
    <p:extLst>
      <p:ext uri="{BB962C8B-B14F-4D97-AF65-F5344CB8AC3E}">
        <p14:creationId xmlns:p14="http://schemas.microsoft.com/office/powerpoint/2010/main" val="345169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83"/>
    </mc:Choice>
    <mc:Fallback xmlns="">
      <p:transition spd="slow" advTm="5128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844" y="246887"/>
            <a:ext cx="3549121" cy="513817"/>
          </a:xfrm>
        </p:spPr>
        <p:txBody>
          <a:bodyPr>
            <a:normAutofit fontScale="90000"/>
          </a:bodyPr>
          <a:lstStyle/>
          <a:p>
            <a:r>
              <a:rPr lang="en-GB" sz="2800" u="sng" dirty="0"/>
              <a:t>Our environment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288609" y="877824"/>
            <a:ext cx="3549121" cy="2618232"/>
          </a:xfrm>
        </p:spPr>
        <p:txBody>
          <a:bodyPr>
            <a:normAutofit fontScale="92500" lnSpcReduction="10000"/>
          </a:bodyPr>
          <a:lstStyle/>
          <a:p>
            <a:r>
              <a:rPr lang="en-GB" sz="2000" i="1" dirty="0">
                <a:solidFill>
                  <a:srgbClr val="056515"/>
                </a:solidFill>
              </a:rPr>
              <a:t>As well as </a:t>
            </a:r>
            <a:r>
              <a:rPr lang="en-GB" sz="2000" i="1" dirty="0" smtClean="0">
                <a:solidFill>
                  <a:srgbClr val="056515"/>
                </a:solidFill>
              </a:rPr>
              <a:t>large </a:t>
            </a:r>
            <a:r>
              <a:rPr lang="en-GB" sz="2000" i="1" dirty="0">
                <a:solidFill>
                  <a:srgbClr val="056515"/>
                </a:solidFill>
              </a:rPr>
              <a:t>multipurpose classrooms, a secure outdoor area and large playgrounds, we also have our own woodland area.</a:t>
            </a:r>
          </a:p>
          <a:p>
            <a:r>
              <a:rPr lang="en-GB" sz="2000" i="1" dirty="0">
                <a:solidFill>
                  <a:srgbClr val="056515"/>
                </a:solidFill>
              </a:rPr>
              <a:t>We use </a:t>
            </a:r>
            <a:r>
              <a:rPr lang="en-GB" sz="2000" i="1" dirty="0" smtClean="0">
                <a:solidFill>
                  <a:srgbClr val="056515"/>
                </a:solidFill>
              </a:rPr>
              <a:t>this area every week, on </a:t>
            </a:r>
            <a:r>
              <a:rPr lang="en-GB" sz="2000" b="1" i="1" u="sng" dirty="0" smtClean="0">
                <a:solidFill>
                  <a:srgbClr val="056515"/>
                </a:solidFill>
              </a:rPr>
              <a:t>Wednesdays</a:t>
            </a:r>
            <a:r>
              <a:rPr lang="en-GB" sz="2000" i="1" dirty="0" smtClean="0">
                <a:solidFill>
                  <a:srgbClr val="056515"/>
                </a:solidFill>
              </a:rPr>
              <a:t> </a:t>
            </a:r>
            <a:r>
              <a:rPr lang="en-GB" sz="2000" i="1" dirty="0">
                <a:solidFill>
                  <a:srgbClr val="056515"/>
                </a:solidFill>
              </a:rPr>
              <a:t>and are lucky enough to have our own fully qualified Forest Schools practitioner in </a:t>
            </a:r>
            <a:r>
              <a:rPr lang="en-GB" sz="2000" i="1" dirty="0" smtClean="0">
                <a:solidFill>
                  <a:srgbClr val="056515"/>
                </a:solidFill>
              </a:rPr>
              <a:t>school.</a:t>
            </a:r>
            <a:endParaRPr lang="en-GB" sz="2000" i="1" dirty="0">
              <a:solidFill>
                <a:srgbClr val="056515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428" y="4101407"/>
            <a:ext cx="3443980" cy="25723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993" y="857918"/>
            <a:ext cx="2529077" cy="31925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300" y="246887"/>
            <a:ext cx="4478352" cy="44783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52" y="3733844"/>
            <a:ext cx="2679384" cy="26793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86" y="3613176"/>
            <a:ext cx="1956398" cy="2620176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566" y="4564004"/>
            <a:ext cx="2993786" cy="2063527"/>
          </a:xfrm>
        </p:spPr>
      </p:pic>
    </p:spTree>
    <p:extLst>
      <p:ext uri="{BB962C8B-B14F-4D97-AF65-F5344CB8AC3E}">
        <p14:creationId xmlns:p14="http://schemas.microsoft.com/office/powerpoint/2010/main" val="232372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14"/>
    </mc:Choice>
    <mc:Fallback xmlns="">
      <p:transition spd="slow" advTm="2251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95074" y="696468"/>
            <a:ext cx="3549121" cy="728472"/>
          </a:xfrm>
        </p:spPr>
        <p:txBody>
          <a:bodyPr>
            <a:normAutofit/>
          </a:bodyPr>
          <a:lstStyle/>
          <a:p>
            <a:r>
              <a:rPr lang="en-GB" sz="2800" u="sng" dirty="0"/>
              <a:t>Starting School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half" idx="2"/>
          </p:nvPr>
        </p:nvSpPr>
        <p:spPr>
          <a:xfrm>
            <a:off x="1149531" y="1060704"/>
            <a:ext cx="10607040" cy="5510784"/>
          </a:xfrm>
        </p:spPr>
        <p:txBody>
          <a:bodyPr>
            <a:normAutofit/>
          </a:bodyPr>
          <a:lstStyle/>
          <a:p>
            <a:r>
              <a:rPr lang="en-GB" sz="2000" b="1" dirty="0"/>
              <a:t>Doors Open </a:t>
            </a:r>
            <a:r>
              <a:rPr lang="en-GB" sz="2000" dirty="0"/>
              <a:t>– 9:00am</a:t>
            </a:r>
          </a:p>
          <a:p>
            <a:r>
              <a:rPr lang="en-GB" sz="2000" b="1" dirty="0"/>
              <a:t>Your child will need </a:t>
            </a:r>
            <a:r>
              <a:rPr lang="en-GB" sz="2000" dirty="0"/>
              <a:t>– School uniform, PE kit, packed lunch (if not having a hot lunch), coat, wellies, a water bottle and a book bag. Children can store </a:t>
            </a:r>
            <a:r>
              <a:rPr lang="en-GB" sz="2000" dirty="0" smtClean="0"/>
              <a:t>their </a:t>
            </a:r>
            <a:r>
              <a:rPr lang="en-GB" sz="2000" dirty="0"/>
              <a:t>wellies at school for the duration of each half term.</a:t>
            </a:r>
          </a:p>
          <a:p>
            <a:r>
              <a:rPr lang="en-GB" sz="2000" b="1" dirty="0"/>
              <a:t>Where to go </a:t>
            </a:r>
            <a:r>
              <a:rPr lang="en-GB" sz="2000" dirty="0"/>
              <a:t>– Children will line up on the playground, with separate lines for Preschool and Reception, where they will be greeted by their teachers.</a:t>
            </a:r>
          </a:p>
          <a:p>
            <a:r>
              <a:rPr lang="en-GB" sz="2000" b="1" dirty="0"/>
              <a:t>What to do </a:t>
            </a:r>
            <a:r>
              <a:rPr lang="en-GB" sz="2000" dirty="0"/>
              <a:t>– Parents/carers are encouraged say goodbye to their child and leave as soon as their child is settled.</a:t>
            </a:r>
          </a:p>
          <a:p>
            <a:r>
              <a:rPr lang="en-GB" sz="2000" b="1" dirty="0"/>
              <a:t>If your child is unsettled </a:t>
            </a:r>
            <a:r>
              <a:rPr lang="en-GB" sz="2000" dirty="0"/>
              <a:t>– A member of staff will support your child as soon as possible. </a:t>
            </a:r>
          </a:p>
          <a:p>
            <a:r>
              <a:rPr lang="en-GB" sz="2000" b="1" dirty="0"/>
              <a:t>Home time</a:t>
            </a:r>
            <a:r>
              <a:rPr lang="en-GB" sz="2000" dirty="0"/>
              <a:t> – Children will be lined up at classroom doors, with parents waiting on the playground. Staff will match children to their parent/carer one at a time – please be very patient as this can take quite some time in the first weeks, as we learn new faces. We will begin to send the children out from </a:t>
            </a:r>
            <a:r>
              <a:rPr lang="en-GB" sz="2000" b="1" dirty="0"/>
              <a:t>3:25.  </a:t>
            </a:r>
            <a:r>
              <a:rPr lang="en-GB" sz="2000" dirty="0"/>
              <a:t>Gates will be opened for parents to enter the playground from 3:20.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9579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81"/>
    </mc:Choice>
    <mc:Fallback xmlns="">
      <p:transition spd="slow" advTm="13508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6765" y="313650"/>
            <a:ext cx="6792685" cy="360864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School uniforms and PE kits can be purchased from Uniform Direct or ordered via 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https://www.uniform-direct.com/acatalog/Caistor-C-of-E-Methodist-Primary-School.html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Children can wear either trousers, shorts, summer dress, skirt or a pinafore. Please see the school uniform policy on the school website for more information.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Children will also need a book </a:t>
            </a:r>
            <a:r>
              <a:rPr lang="en-GB" dirty="0" smtClean="0"/>
              <a:t>bag/rucksack </a:t>
            </a:r>
            <a:r>
              <a:rPr lang="en-GB" dirty="0"/>
              <a:t>and a water bottle. </a:t>
            </a:r>
          </a:p>
          <a:p>
            <a:endParaRPr lang="en-GB" dirty="0"/>
          </a:p>
          <a:p>
            <a:r>
              <a:rPr lang="en-GB" dirty="0"/>
              <a:t>Please ensure that </a:t>
            </a:r>
            <a:r>
              <a:rPr lang="en-GB" b="1" u="sng" dirty="0"/>
              <a:t>all</a:t>
            </a:r>
            <a:r>
              <a:rPr lang="en-GB" dirty="0"/>
              <a:t> belongings are clearly named.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8966" t="5006" r="15778" b="3815"/>
          <a:stretch/>
        </p:blipFill>
        <p:spPr>
          <a:xfrm>
            <a:off x="666207" y="313650"/>
            <a:ext cx="2071852" cy="35921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715" y="313650"/>
            <a:ext cx="2064174" cy="3608645"/>
          </a:xfrm>
          <a:prstGeom prst="rect">
            <a:avLst/>
          </a:prstGeom>
        </p:spPr>
      </p:pic>
      <p:pic>
        <p:nvPicPr>
          <p:cNvPr id="7" name="Picture 6" descr="C:\Users\Emma.McFadyen\AppData\Local\Microsoft\Windows\INetCache\Content.Word\D84EFD52-0B03-4460-9A6B-6BB0B04FB7AF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0" b="11617"/>
          <a:stretch/>
        </p:blipFill>
        <p:spPr bwMode="auto">
          <a:xfrm>
            <a:off x="9901645" y="4232366"/>
            <a:ext cx="1946366" cy="23416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87291" y="5610778"/>
            <a:ext cx="3814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Children will need a pair of plimsolls or trainers for PE lessons. </a:t>
            </a:r>
          </a:p>
        </p:txBody>
      </p:sp>
      <p:pic>
        <p:nvPicPr>
          <p:cNvPr id="9" name="Picture 8" descr="C:\Users\Emma.McFadyen\AppData\Local\Microsoft\Windows\INetCache\Content.Word\FD1BCBEC-AE3E-4769-A367-BE2016AB71E5.jpe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7" r="17801"/>
          <a:stretch/>
        </p:blipFill>
        <p:spPr bwMode="auto">
          <a:xfrm rot="5400000">
            <a:off x="1702372" y="3772895"/>
            <a:ext cx="2220685" cy="274774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567542" y="4422826"/>
            <a:ext cx="731520" cy="227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12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14"/>
    </mc:Choice>
    <mc:Fallback xmlns="">
      <p:transition spd="slow" advTm="5231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30935"/>
          </a:xfrm>
        </p:spPr>
        <p:txBody>
          <a:bodyPr>
            <a:normAutofit fontScale="90000"/>
          </a:bodyPr>
          <a:lstStyle/>
          <a:p>
            <a:r>
              <a:rPr lang="en-GB" u="sng" dirty="0"/>
              <a:t>Lunchtime and playtime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484310" y="1463040"/>
            <a:ext cx="10018713" cy="491337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We encourage all children to take up the Universal Free School Meal option, which is prepared on site each day. Alternatively, they may bring a healthy packed lunch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Please speak to a member of the admin team to arrange order forms or visit the school website if you would like your child to have a free hot school meal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All children will be taken to the dining room at </a:t>
            </a:r>
            <a:r>
              <a:rPr lang="en-GB" dirty="0" smtClean="0"/>
              <a:t>11.50am </a:t>
            </a:r>
            <a:r>
              <a:rPr lang="en-GB" dirty="0"/>
              <a:t>and teaching staff will stay with them until they are all settled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Once all children have finished eating, they will be taken as a group, to play on the key stage 1 </a:t>
            </a:r>
            <a:r>
              <a:rPr lang="en-GB" dirty="0" smtClean="0"/>
              <a:t>playground/field to play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Children have access to the outdoor area in </a:t>
            </a:r>
            <a:r>
              <a:rPr lang="en-GB" b="1" dirty="0"/>
              <a:t>all weathers</a:t>
            </a:r>
            <a:r>
              <a:rPr lang="en-GB" dirty="0"/>
              <a:t>. Playtimes vary depending on the day’s activities. Children remain with Reception staff on the key stage 1 playground/field for all playtimes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Please provide appropriate clothing according to the weather.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Wellies to be kept in school all year, if possible, to allow children opportunities to join in with regular woodland activities.</a:t>
            </a:r>
          </a:p>
        </p:txBody>
      </p:sp>
    </p:spTree>
    <p:extLst>
      <p:ext uri="{BB962C8B-B14F-4D97-AF65-F5344CB8AC3E}">
        <p14:creationId xmlns:p14="http://schemas.microsoft.com/office/powerpoint/2010/main" val="33155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97"/>
    </mc:Choice>
    <mc:Fallback xmlns="">
      <p:transition spd="slow" advTm="10799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81037"/>
            <a:ext cx="10018713" cy="790117"/>
          </a:xfrm>
        </p:spPr>
        <p:txBody>
          <a:bodyPr>
            <a:normAutofit/>
          </a:bodyPr>
          <a:lstStyle/>
          <a:p>
            <a:r>
              <a:rPr lang="en-GB" u="sng" dirty="0"/>
              <a:t>Daily routines and timetables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2" y="444137"/>
            <a:ext cx="10165016" cy="390840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Relaxed timetable to allow for settling in time during the first weeks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Children will work throughout the day in small groups with practitioners to develop basic skills such as communication skills, social skills and physical development </a:t>
            </a:r>
            <a:r>
              <a:rPr lang="en-GB" sz="2000" dirty="0" smtClean="0"/>
              <a:t>skills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/>
              <a:t>Forest Schools – once per week on a </a:t>
            </a:r>
            <a:r>
              <a:rPr lang="en-GB" sz="2000" b="1" dirty="0" smtClean="0"/>
              <a:t>Wednesday. </a:t>
            </a:r>
            <a:r>
              <a:rPr lang="en-GB" sz="2000" dirty="0" smtClean="0"/>
              <a:t>Children to come to school in play clothes</a:t>
            </a: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PE - once per week on a </a:t>
            </a:r>
            <a:r>
              <a:rPr lang="en-GB" sz="2000" b="1" dirty="0"/>
              <a:t>Friday </a:t>
            </a:r>
            <a:r>
              <a:rPr lang="en-GB" sz="2000" b="1" dirty="0" smtClean="0"/>
              <a:t>morning. </a:t>
            </a:r>
            <a:r>
              <a:rPr lang="en-GB" sz="2000" dirty="0" smtClean="0"/>
              <a:t>Children to come to school in PE Kit</a:t>
            </a:r>
            <a:endParaRPr lang="en-GB" sz="2000" b="1" dirty="0"/>
          </a:p>
          <a:p>
            <a:pPr marL="0" indent="0">
              <a:buNone/>
            </a:pPr>
            <a:r>
              <a:rPr lang="en-GB" u="sng" dirty="0"/>
              <a:t>Typical daily routine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012812"/>
              </p:ext>
            </p:extLst>
          </p:nvPr>
        </p:nvGraphicFramePr>
        <p:xfrm>
          <a:off x="1365502" y="3814354"/>
          <a:ext cx="10137520" cy="133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43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0238">
                <a:tc>
                  <a:txBody>
                    <a:bodyPr/>
                    <a:lstStyle/>
                    <a:p>
                      <a:r>
                        <a:rPr lang="en-GB" dirty="0"/>
                        <a:t>9:00-9:15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9:15-9:50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9:50-11:50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12:00-1:00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264">
                <a:tc>
                  <a:txBody>
                    <a:bodyPr/>
                    <a:lstStyle/>
                    <a:p>
                      <a:r>
                        <a:rPr lang="en-GB" dirty="0"/>
                        <a:t>Welcome</a:t>
                      </a:r>
                      <a:r>
                        <a:rPr lang="en-GB" baseline="0" dirty="0"/>
                        <a:t> and register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Phonics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Literacy groups and child initiated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Lunchtime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193325"/>
              </p:ext>
            </p:extLst>
          </p:nvPr>
        </p:nvGraphicFramePr>
        <p:xfrm>
          <a:off x="1365502" y="5105400"/>
          <a:ext cx="10137520" cy="13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7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7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7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r>
                        <a:rPr lang="en-GB" dirty="0"/>
                        <a:t>1.00-1.20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1.20-2.35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2.35-3.00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3.00-3.20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3.20-3.25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264">
                <a:tc>
                  <a:txBody>
                    <a:bodyPr/>
                    <a:lstStyle/>
                    <a:p>
                      <a:r>
                        <a:rPr lang="en-GB" dirty="0"/>
                        <a:t>Register</a:t>
                      </a:r>
                      <a:r>
                        <a:rPr lang="en-GB" baseline="0" dirty="0"/>
                        <a:t> and maths input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Maths groups and child</a:t>
                      </a:r>
                      <a:r>
                        <a:rPr lang="en-GB" baseline="0" dirty="0"/>
                        <a:t> initiated learning time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Whole</a:t>
                      </a:r>
                      <a:r>
                        <a:rPr lang="en-GB" baseline="0" dirty="0"/>
                        <a:t> group playtime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Milk</a:t>
                      </a:r>
                      <a:r>
                        <a:rPr lang="en-GB" baseline="0" dirty="0"/>
                        <a:t> time and story time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Getting</a:t>
                      </a:r>
                      <a:r>
                        <a:rPr lang="en-GB" baseline="0" dirty="0"/>
                        <a:t> ready for home time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49"/>
    </mc:Choice>
    <mc:Fallback xmlns="">
      <p:transition spd="slow" advTm="4094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3693" y="417576"/>
            <a:ext cx="6679491" cy="521208"/>
          </a:xfrm>
        </p:spPr>
        <p:txBody>
          <a:bodyPr>
            <a:normAutofit/>
          </a:bodyPr>
          <a:lstStyle/>
          <a:p>
            <a:r>
              <a:rPr lang="en-GB" sz="2800" u="sng" dirty="0"/>
              <a:t>School readiness and the curriculum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161724" y="650014"/>
            <a:ext cx="3789849" cy="6772656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700" dirty="0"/>
              <a:t>There are 17 areas of learning and development outlined in the new 2021 EYFS Framework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700" dirty="0"/>
              <a:t>Children are all individuals and learn at different rates and make progress more quickly in some areas than others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700" dirty="0"/>
              <a:t>Children will be encouraged and supported to develop their individual personalities, talents and interests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700" dirty="0"/>
              <a:t>Children will be supported where there are gaps in their learning or they require more help – this includes toileting, dressing, communication, social development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700" b="1" dirty="0"/>
              <a:t>Suggestions –  independent toileting (wiping), putting on own coat and shoes, taking off jumper/cardigan</a:t>
            </a:r>
          </a:p>
        </p:txBody>
      </p:sp>
      <p:graphicFrame>
        <p:nvGraphicFramePr>
          <p:cNvPr id="16" name="Content Placeholder 1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954182"/>
              </p:ext>
            </p:extLst>
          </p:nvPr>
        </p:nvGraphicFramePr>
        <p:xfrm>
          <a:off x="5405438" y="1400298"/>
          <a:ext cx="6786562" cy="527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Document" r:id="rId3" imgW="8559511" imgH="6650709" progId="Word.Document.12">
                  <p:embed/>
                </p:oleObj>
              </mc:Choice>
              <mc:Fallback>
                <p:oleObj name="Document" r:id="rId3" imgW="8559511" imgH="66507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05438" y="1400298"/>
                        <a:ext cx="6786562" cy="5272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381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026"/>
    </mc:Choice>
    <mc:Fallback xmlns="">
      <p:transition spd="slow" advTm="7302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5320"/>
          </a:xfrm>
        </p:spPr>
        <p:txBody>
          <a:bodyPr>
            <a:normAutofit fontScale="90000"/>
          </a:bodyPr>
          <a:lstStyle/>
          <a:p>
            <a:r>
              <a:rPr lang="en-GB" u="sng" dirty="0"/>
              <a:t>Learning Journeys, news and photos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8245" y="1543940"/>
            <a:ext cx="4607188" cy="576262"/>
          </a:xfrm>
        </p:spPr>
        <p:txBody>
          <a:bodyPr/>
          <a:lstStyle/>
          <a:p>
            <a:pPr algn="ctr"/>
            <a:r>
              <a:rPr lang="en-GB" dirty="0"/>
              <a:t>Tapestry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2323021"/>
            <a:ext cx="4895056" cy="3015542"/>
          </a:xfrm>
        </p:spPr>
        <p:txBody>
          <a:bodyPr>
            <a:normAutofit/>
          </a:bodyPr>
          <a:lstStyle/>
          <a:p>
            <a:r>
              <a:rPr lang="en-GB" dirty="0"/>
              <a:t>PROGRESS and LEARNING   </a:t>
            </a:r>
          </a:p>
          <a:p>
            <a:r>
              <a:rPr lang="en-GB" dirty="0"/>
              <a:t>Secure website for parents/carers to view children's progress, achievements and milestones.</a:t>
            </a:r>
          </a:p>
          <a:p>
            <a:r>
              <a:rPr lang="en-GB" dirty="0"/>
              <a:t>Unique login and password</a:t>
            </a:r>
          </a:p>
          <a:p>
            <a:r>
              <a:rPr lang="en-GB" dirty="0"/>
              <a:t>Parent/carer contributions encouraged</a:t>
            </a:r>
          </a:p>
          <a:p>
            <a:r>
              <a:rPr lang="en-GB" dirty="0"/>
              <a:t>You will be invited to register your account, via email, during the first week in September.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6" y="1543940"/>
            <a:ext cx="4622537" cy="576262"/>
          </a:xfrm>
        </p:spPr>
        <p:txBody>
          <a:bodyPr/>
          <a:lstStyle/>
          <a:p>
            <a:pPr algn="ctr"/>
            <a:r>
              <a:rPr lang="en-GB" dirty="0"/>
              <a:t>Communication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2323021"/>
            <a:ext cx="4895056" cy="346817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Parent Pay – booking lunches, news letters, information, dates</a:t>
            </a:r>
          </a:p>
          <a:p>
            <a:r>
              <a:rPr lang="en-GB" dirty="0"/>
              <a:t>School website – Curriculum information, photographs, dates, information</a:t>
            </a:r>
          </a:p>
          <a:p>
            <a:r>
              <a:rPr lang="en-GB" dirty="0"/>
              <a:t>Facebook page – information and highlights</a:t>
            </a:r>
          </a:p>
          <a:p>
            <a:r>
              <a:rPr lang="en-GB" dirty="0"/>
              <a:t>If you need to report your child’s absence, please contact the school office</a:t>
            </a:r>
          </a:p>
          <a:p>
            <a:r>
              <a:rPr lang="en-GB" dirty="0"/>
              <a:t>If you wish to contact a member of staff to discuss anything related to your child, please make an appointment by contacting a member of the admin team.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0111" r="11686"/>
          <a:stretch/>
        </p:blipFill>
        <p:spPr>
          <a:xfrm>
            <a:off x="3095897" y="5338563"/>
            <a:ext cx="1280160" cy="12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05"/>
    </mc:Choice>
    <mc:Fallback xmlns="">
      <p:transition spd="slow" advTm="56905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91896"/>
          </a:xfrm>
        </p:spPr>
        <p:txBody>
          <a:bodyPr>
            <a:normAutofit fontScale="90000"/>
          </a:bodyPr>
          <a:lstStyle/>
          <a:p>
            <a:r>
              <a:rPr lang="en-GB" u="sng" dirty="0"/>
              <a:t>Finally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499615"/>
            <a:ext cx="10018713" cy="5132833"/>
          </a:xfrm>
        </p:spPr>
        <p:txBody>
          <a:bodyPr>
            <a:normAutofit/>
          </a:bodyPr>
          <a:lstStyle/>
          <a:p>
            <a:r>
              <a:rPr lang="en-GB" sz="2000" dirty="0"/>
              <a:t>Name EVERYTHING!!!</a:t>
            </a:r>
          </a:p>
          <a:p>
            <a:r>
              <a:rPr lang="en-GB" sz="2000" dirty="0"/>
              <a:t>Please do not allow your child to bring toys to school</a:t>
            </a:r>
          </a:p>
          <a:p>
            <a:r>
              <a:rPr lang="en-GB" sz="2000" dirty="0"/>
              <a:t>Don’t plan a busy weekend during the first week or two as children will be very tired</a:t>
            </a:r>
          </a:p>
          <a:p>
            <a:r>
              <a:rPr lang="en-GB" sz="2000" dirty="0"/>
              <a:t>Brace yourself for tears in the second week. Sometimes the first week is very exciting and then children become tired and emotional in the second week</a:t>
            </a:r>
          </a:p>
          <a:p>
            <a:r>
              <a:rPr lang="en-GB" sz="2000" dirty="0"/>
              <a:t>Most importantly…..we are here for you and your child.  We have an open door policy.  Please speak to us if you have any worries or concerns.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91" r="4143"/>
          <a:stretch/>
        </p:blipFill>
        <p:spPr>
          <a:xfrm>
            <a:off x="7604608" y="457201"/>
            <a:ext cx="4217278" cy="290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6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5"/>
    </mc:Choice>
    <mc:Fallback xmlns="">
      <p:transition spd="slow" advTm="60585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6451</TotalTime>
  <Words>1080</Words>
  <Application>Microsoft Office PowerPoint</Application>
  <PresentationFormat>Widescreen</PresentationFormat>
  <Paragraphs>85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Corbel</vt:lpstr>
      <vt:lpstr>Wingdings</vt:lpstr>
      <vt:lpstr>Parallax</vt:lpstr>
      <vt:lpstr>Document</vt:lpstr>
      <vt:lpstr>   New Intake Meeting   </vt:lpstr>
      <vt:lpstr>   </vt:lpstr>
      <vt:lpstr>Reception</vt:lpstr>
      <vt:lpstr>Our environment</vt:lpstr>
      <vt:lpstr>Starting School</vt:lpstr>
      <vt:lpstr>PowerPoint Presentation</vt:lpstr>
      <vt:lpstr>Lunchtime and playtime</vt:lpstr>
      <vt:lpstr>Daily routines and timetables</vt:lpstr>
      <vt:lpstr>School readiness and the curriculum</vt:lpstr>
      <vt:lpstr>Learning Journeys, news and photos</vt:lpstr>
      <vt:lpstr>Finally</vt:lpstr>
    </vt:vector>
  </TitlesOfParts>
  <Company>Mouchel Education Cloud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Intake Meeting</dc:title>
  <dc:creator>Emma Hornby</dc:creator>
  <cp:lastModifiedBy>Emma McFadyen</cp:lastModifiedBy>
  <cp:revision>65</cp:revision>
  <cp:lastPrinted>2019-06-12T16:00:34Z</cp:lastPrinted>
  <dcterms:created xsi:type="dcterms:W3CDTF">2017-06-28T11:43:54Z</dcterms:created>
  <dcterms:modified xsi:type="dcterms:W3CDTF">2023-07-17T12:05:59Z</dcterms:modified>
</cp:coreProperties>
</file>